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12192000"/>
  <p:notesSz cx="6858000" cy="9144000"/>
  <p:embeddedFontLst>
    <p:embeddedFont>
      <p:font typeface="Garamond"/>
      <p:regular r:id="rId10"/>
      <p:bold r:id="rId11"/>
      <p:italic r:id="rId12"/>
      <p:boldItalic r:id="rId13"/>
    </p:embeddedFont>
    <p:embeddedFont>
      <p:font typeface="Montserrat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Garamond-bold.fntdata"/><Relationship Id="rId10" Type="http://schemas.openxmlformats.org/officeDocument/2006/relationships/font" Target="fonts/Garamond-regular.fntdata"/><Relationship Id="rId13" Type="http://schemas.openxmlformats.org/officeDocument/2006/relationships/font" Target="fonts/Garamond-boldItalic.fntdata"/><Relationship Id="rId12" Type="http://schemas.openxmlformats.org/officeDocument/2006/relationships/font" Target="fonts/Garamon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279990" y="2965259"/>
            <a:ext cx="11632019" cy="30102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aramond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79991" y="5975498"/>
            <a:ext cx="11632018" cy="733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Art">
  <p:cSld name="SmartAr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>
            <p:ph idx="2" type="dgm"/>
          </p:nvPr>
        </p:nvSpPr>
        <p:spPr>
          <a:xfrm>
            <a:off x="364442" y="449262"/>
            <a:ext cx="7632000" cy="5959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type="title"/>
          </p:nvPr>
        </p:nvSpPr>
        <p:spPr>
          <a:xfrm>
            <a:off x="8227559" y="449262"/>
            <a:ext cx="3600000" cy="3208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aramond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8227559" y="3657600"/>
            <a:ext cx="3600000" cy="2751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ign Reference">
  <p:cSld name="Design Referenc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/>
        </p:nvSpPr>
        <p:spPr>
          <a:xfrm>
            <a:off x="322997" y="218363"/>
            <a:ext cx="115460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PH" sz="4000" u="none" cap="none" strike="noStrik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DESIGN REFERENCE</a:t>
            </a:r>
            <a:endParaRPr/>
          </a:p>
        </p:txBody>
      </p:sp>
      <p:sp>
        <p:nvSpPr>
          <p:cNvPr id="58" name="Google Shape;58;p12"/>
          <p:cNvSpPr txBox="1"/>
          <p:nvPr/>
        </p:nvSpPr>
        <p:spPr>
          <a:xfrm>
            <a:off x="322997" y="926249"/>
            <a:ext cx="57730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32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FONTS</a:t>
            </a:r>
            <a:endParaRPr/>
          </a:p>
        </p:txBody>
      </p:sp>
      <p:sp>
        <p:nvSpPr>
          <p:cNvPr id="59" name="Google Shape;59;p12"/>
          <p:cNvSpPr txBox="1"/>
          <p:nvPr/>
        </p:nvSpPr>
        <p:spPr>
          <a:xfrm>
            <a:off x="322997" y="1511024"/>
            <a:ext cx="61141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24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HEADER // GARAMOND BOLD</a:t>
            </a:r>
            <a:endParaRPr/>
          </a:p>
        </p:txBody>
      </p:sp>
      <p:sp>
        <p:nvSpPr>
          <p:cNvPr id="60" name="Google Shape;60;p12"/>
          <p:cNvSpPr txBox="1"/>
          <p:nvPr/>
        </p:nvSpPr>
        <p:spPr>
          <a:xfrm>
            <a:off x="322996" y="1966453"/>
            <a:ext cx="61141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BODY // GARAMOND</a:t>
            </a:r>
            <a:endParaRPr/>
          </a:p>
        </p:txBody>
      </p:sp>
      <p:sp>
        <p:nvSpPr>
          <p:cNvPr id="61" name="Google Shape;61;p12"/>
          <p:cNvSpPr txBox="1"/>
          <p:nvPr/>
        </p:nvSpPr>
        <p:spPr>
          <a:xfrm>
            <a:off x="322997" y="2883547"/>
            <a:ext cx="57730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32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SWATCHES</a:t>
            </a: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322996" y="3536560"/>
            <a:ext cx="982639" cy="9826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3" name="Google Shape;63;p12"/>
          <p:cNvSpPr txBox="1"/>
          <p:nvPr/>
        </p:nvSpPr>
        <p:spPr>
          <a:xfrm>
            <a:off x="1305635" y="3566215"/>
            <a:ext cx="4822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R: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G: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B:</a:t>
            </a:r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1665024" y="3566217"/>
            <a:ext cx="623250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61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134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184</a:t>
            </a:r>
            <a:endParaRPr/>
          </a:p>
        </p:txBody>
      </p:sp>
      <p:sp>
        <p:nvSpPr>
          <p:cNvPr id="65" name="Google Shape;65;p12"/>
          <p:cNvSpPr/>
          <p:nvPr/>
        </p:nvSpPr>
        <p:spPr>
          <a:xfrm>
            <a:off x="2397458" y="3536560"/>
            <a:ext cx="982639" cy="9826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3380097" y="3566215"/>
            <a:ext cx="4822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R: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G: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B:</a:t>
            </a:r>
            <a:endParaRPr/>
          </a:p>
        </p:txBody>
      </p:sp>
      <p:sp>
        <p:nvSpPr>
          <p:cNvPr id="67" name="Google Shape;67;p12"/>
          <p:cNvSpPr txBox="1"/>
          <p:nvPr/>
        </p:nvSpPr>
        <p:spPr>
          <a:xfrm>
            <a:off x="3739486" y="3566217"/>
            <a:ext cx="623250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58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105</a:t>
            </a:r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4471917" y="3536560"/>
            <a:ext cx="982639" cy="9826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5454556" y="3566215"/>
            <a:ext cx="482222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R: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G: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B:</a:t>
            </a:r>
            <a:endParaRPr/>
          </a:p>
        </p:txBody>
      </p:sp>
      <p:sp>
        <p:nvSpPr>
          <p:cNvPr id="70" name="Google Shape;70;p12"/>
          <p:cNvSpPr txBox="1"/>
          <p:nvPr/>
        </p:nvSpPr>
        <p:spPr>
          <a:xfrm>
            <a:off x="5813945" y="3566217"/>
            <a:ext cx="623250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142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142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142</a:t>
            </a:r>
            <a:endParaRPr/>
          </a:p>
        </p:txBody>
      </p:sp>
      <p:sp>
        <p:nvSpPr>
          <p:cNvPr id="71" name="Google Shape;71;p12"/>
          <p:cNvSpPr txBox="1"/>
          <p:nvPr/>
        </p:nvSpPr>
        <p:spPr>
          <a:xfrm>
            <a:off x="6096000" y="6332561"/>
            <a:ext cx="577300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1200">
                <a:solidFill>
                  <a:srgbClr val="A6A6A6"/>
                </a:solidFill>
                <a:latin typeface="Garamond"/>
                <a:ea typeface="Garamond"/>
                <a:cs typeface="Garamond"/>
                <a:sym typeface="Garamond"/>
              </a:rPr>
              <a:t>PowerPoint Presentation Template by Regina Suarez</a:t>
            </a:r>
            <a:endParaRPr/>
          </a:p>
        </p:txBody>
      </p:sp>
      <p:sp>
        <p:nvSpPr>
          <p:cNvPr id="72" name="Google Shape;72;p12"/>
          <p:cNvSpPr txBox="1"/>
          <p:nvPr>
            <p:ph idx="10" type="dt"/>
          </p:nvPr>
        </p:nvSpPr>
        <p:spPr>
          <a:xfrm>
            <a:off x="322996" y="6332561"/>
            <a:ext cx="10349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1" type="ftr"/>
          </p:nvPr>
        </p:nvSpPr>
        <p:spPr>
          <a:xfrm>
            <a:off x="1398325" y="6332561"/>
            <a:ext cx="155243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2950759" y="6332561"/>
            <a:ext cx="10349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aramon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aramon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ext with Caption">
  <p:cSld name="1_Text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61">
  <p:cSld name="p6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>
            <p:ph idx="2" type="pic"/>
          </p:nvPr>
        </p:nvSpPr>
        <p:spPr>
          <a:xfrm>
            <a:off x="993644" y="980380"/>
            <a:ext cx="3432000" cy="4897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Montserrat"/>
              <a:buChar char="•"/>
              <a:defRPr b="0" i="0" sz="19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Montserrat"/>
              <a:buChar char="•"/>
              <a:defRPr b="0" i="0" sz="19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Montserrat"/>
              <a:buChar char="•"/>
              <a:defRPr b="0" i="0" sz="19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Montserrat"/>
              <a:buChar char="•"/>
              <a:defRPr b="0" i="0" sz="19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Montserrat"/>
              <a:buChar char="•"/>
              <a:defRPr b="0" i="0" sz="19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Montserrat"/>
              <a:buChar char="•"/>
              <a:defRPr b="0" i="0" sz="19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Montserrat"/>
              <a:buChar char="•"/>
              <a:defRPr b="0" i="0" sz="19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Montserrat"/>
              <a:buChar char="•"/>
              <a:defRPr b="0" i="0" sz="19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Montserrat"/>
              <a:buChar char="•"/>
              <a:defRPr b="0" i="0" sz="19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>
            <p:ph idx="2" type="pic"/>
          </p:nvPr>
        </p:nvSpPr>
        <p:spPr>
          <a:xfrm>
            <a:off x="0" y="0"/>
            <a:ext cx="8640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8824684" y="332999"/>
            <a:ext cx="3048913" cy="3429001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Garamond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8824686" y="3762001"/>
            <a:ext cx="3048912" cy="27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aption and Content">
  <p:cSld name="Title, Caption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0242" y="307066"/>
            <a:ext cx="11571514" cy="1415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aramond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0243" y="2402958"/>
            <a:ext cx="11571514" cy="4147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310242" y="1722474"/>
            <a:ext cx="11571514" cy="6804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i="1" sz="1800">
                <a:solidFill>
                  <a:schemeClr val="accent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Photo">
  <p:cSld name="Content and Photo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>
            <p:ph idx="2" type="pic"/>
          </p:nvPr>
        </p:nvSpPr>
        <p:spPr>
          <a:xfrm>
            <a:off x="7172956" y="1828800"/>
            <a:ext cx="4708800" cy="4711257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0243" y="1828800"/>
            <a:ext cx="6675348" cy="4722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310242" y="307066"/>
            <a:ext cx="11571514" cy="1415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aramond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0243" y="1775639"/>
            <a:ext cx="568415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0" sz="20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310243" y="2599551"/>
            <a:ext cx="5684157" cy="3951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3" type="body"/>
          </p:nvPr>
        </p:nvSpPr>
        <p:spPr>
          <a:xfrm>
            <a:off x="6197602" y="1775639"/>
            <a:ext cx="568415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0" sz="20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" name="Google Shape;31;p6"/>
          <p:cNvSpPr txBox="1"/>
          <p:nvPr>
            <p:ph idx="4" type="body"/>
          </p:nvPr>
        </p:nvSpPr>
        <p:spPr>
          <a:xfrm>
            <a:off x="6197600" y="2599551"/>
            <a:ext cx="5684157" cy="3951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310242" y="307066"/>
            <a:ext cx="11571514" cy="1415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aramond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with Caption">
  <p:cSld name="Text with 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94629" y="449262"/>
            <a:ext cx="7694612" cy="5959476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i="1" sz="54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302759" y="449262"/>
            <a:ext cx="3600000" cy="3208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02759" y="3657600"/>
            <a:ext cx="3600000" cy="2751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194629" y="5646057"/>
            <a:ext cx="7694611" cy="7626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b="0" sz="20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>
            <p:ph idx="2" type="pic"/>
          </p:nvPr>
        </p:nvSpPr>
        <p:spPr>
          <a:xfrm>
            <a:off x="4196216" y="0"/>
            <a:ext cx="7995784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02759" y="449262"/>
            <a:ext cx="3600000" cy="32083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aramond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02759" y="3657600"/>
            <a:ext cx="3600000" cy="2751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lage">
  <p:cSld name="Collag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>
            <p:ph idx="2" type="pic"/>
          </p:nvPr>
        </p:nvSpPr>
        <p:spPr>
          <a:xfrm>
            <a:off x="4895412" y="2692396"/>
            <a:ext cx="7168000" cy="40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8463412" y="129945"/>
            <a:ext cx="3600000" cy="2431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9"/>
          <p:cNvSpPr/>
          <p:nvPr>
            <p:ph idx="3" type="pic"/>
          </p:nvPr>
        </p:nvSpPr>
        <p:spPr>
          <a:xfrm>
            <a:off x="128587" y="129945"/>
            <a:ext cx="4632099" cy="40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6" name="Google Shape;46;p9"/>
          <p:cNvSpPr/>
          <p:nvPr>
            <p:ph idx="4" type="pic"/>
          </p:nvPr>
        </p:nvSpPr>
        <p:spPr>
          <a:xfrm>
            <a:off x="128587" y="4292573"/>
            <a:ext cx="4632099" cy="2431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47" name="Google Shape;47;p9"/>
          <p:cNvSpPr/>
          <p:nvPr>
            <p:ph idx="5" type="pic"/>
          </p:nvPr>
        </p:nvSpPr>
        <p:spPr>
          <a:xfrm>
            <a:off x="4895412" y="129945"/>
            <a:ext cx="3435787" cy="2431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>
            <p:ph idx="2" type="chart"/>
          </p:nvPr>
        </p:nvSpPr>
        <p:spPr>
          <a:xfrm>
            <a:off x="364441" y="449262"/>
            <a:ext cx="7632000" cy="5959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8227559" y="449262"/>
            <a:ext cx="3600000" cy="32083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Garamond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8227559" y="3657600"/>
            <a:ext cx="3600000" cy="2751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aramond"/>
              <a:buNone/>
              <a:defRPr b="1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hyperlink" Target="https://googleslidesthemes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762" l="0" r="0" t="777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ctrTitle"/>
          </p:nvPr>
        </p:nvSpPr>
        <p:spPr>
          <a:xfrm>
            <a:off x="407990" y="2965309"/>
            <a:ext cx="116319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aramond"/>
              <a:buNone/>
            </a:pPr>
            <a:r>
              <a:rPr lang="en-PH"/>
              <a:t>The Effect of Housing Features on Sale Price</a:t>
            </a:r>
            <a:endParaRPr/>
          </a:p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279991" y="5975498"/>
            <a:ext cx="11632018" cy="733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PH"/>
              <a:t>National Association of REALTORs Conference - March 20, 2023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PH"/>
              <a:t>Rob Golder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121375" y="6453400"/>
            <a:ext cx="119862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PH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Brought to you by: </a:t>
            </a:r>
            <a:r>
              <a:rPr lang="en-PH" u="sng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https://GoogleSlidesThemes.com</a:t>
            </a:r>
            <a:endParaRPr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8824675" y="333000"/>
            <a:ext cx="3048900" cy="18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Garamond"/>
              <a:buNone/>
            </a:pPr>
            <a:r>
              <a:rPr lang="en-PH"/>
              <a:t>Ames, Iowa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8824673" y="2680601"/>
            <a:ext cx="30489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PH"/>
              <a:t>30 miles from Des Moines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PH"/>
              <a:t>Population:  66,427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H"/>
              <a:t>(about 28k students)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PH"/>
              <a:t>Median age: 23.8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PH"/>
              <a:t>Avg. House Price (2023):  $245,672 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9885" cy="568141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137725" y="2004000"/>
            <a:ext cx="242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PH" sz="2400">
                <a:latin typeface="Garamond"/>
                <a:ea typeface="Garamond"/>
                <a:cs typeface="Garamond"/>
                <a:sym typeface="Garamond"/>
              </a:rPr>
              <a:t>Go Cyclones!!!</a:t>
            </a:r>
            <a:endParaRPr b="1" sz="24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9091975" y="5946350"/>
            <a:ext cx="278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H">
                <a:latin typeface="Garamond"/>
                <a:ea typeface="Garamond"/>
                <a:cs typeface="Garamond"/>
                <a:sym typeface="Garamond"/>
              </a:rPr>
              <a:t>Sources:  Wikipedia, Zillow.com</a:t>
            </a:r>
            <a:endParaRPr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0242" y="307066"/>
            <a:ext cx="11571514" cy="1415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aramond"/>
              <a:buNone/>
            </a:pPr>
            <a:r>
              <a:rPr lang="en-PH"/>
              <a:t>Distribution of Sale Prices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877" y="2019102"/>
            <a:ext cx="6336700" cy="50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0242" y="307066"/>
            <a:ext cx="11571600" cy="141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aramond"/>
              <a:buNone/>
            </a:pPr>
            <a:r>
              <a:rPr lang="en-PH"/>
              <a:t>Most Significant Factors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0243" y="1828800"/>
            <a:ext cx="6675300" cy="4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PH"/>
              <a:t>Total Rooms (above ground):  $12,000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PH"/>
              <a:t>Exterior Quality:  $11,000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PH"/>
              <a:t>Northridge Heights: $10,800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PH"/>
              <a:t>Full Bathroom: $8400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PH"/>
              <a:t>215 sq ft of Garage Area : $8300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PH"/>
              <a:t>Kitchen Quality:  $8200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PH"/>
              <a:t>Fireplaces:  $7600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PH"/>
              <a:t>Location:  Northridge - $7500 </a:t>
            </a:r>
            <a:endParaRPr/>
          </a:p>
        </p:txBody>
      </p:sp>
      <p:pic>
        <p:nvPicPr>
          <p:cNvPr id="122" name="Google Shape;122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104" r="15097" t="0"/>
          <a:stretch/>
        </p:blipFill>
        <p:spPr>
          <a:xfrm>
            <a:off x="7478646" y="2301663"/>
            <a:ext cx="4403100" cy="3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LIENT6786 2">
      <a:dk1>
        <a:srgbClr val="000000"/>
      </a:dk1>
      <a:lt1>
        <a:srgbClr val="FFFFFF"/>
      </a:lt1>
      <a:dk2>
        <a:srgbClr val="D5D5D5"/>
      </a:dk2>
      <a:lt2>
        <a:srgbClr val="FEFFFF"/>
      </a:lt2>
      <a:accent1>
        <a:srgbClr val="0988BC"/>
      </a:accent1>
      <a:accent2>
        <a:srgbClr val="243A6C"/>
      </a:accent2>
      <a:accent3>
        <a:srgbClr val="8D8E8D"/>
      </a:accent3>
      <a:accent4>
        <a:srgbClr val="0388BC"/>
      </a:accent4>
      <a:accent5>
        <a:srgbClr val="243A6D"/>
      </a:accent5>
      <a:accent6>
        <a:srgbClr val="8D8E8D"/>
      </a:accent6>
      <a:hlink>
        <a:srgbClr val="0988BC"/>
      </a:hlink>
      <a:folHlink>
        <a:srgbClr val="0988B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